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27"/>
  </p:notesMasterIdLst>
  <p:sldIdLst>
    <p:sldId id="256" r:id="rId2"/>
    <p:sldId id="257" r:id="rId3"/>
    <p:sldId id="258" r:id="rId4"/>
    <p:sldId id="274" r:id="rId5"/>
    <p:sldId id="275" r:id="rId6"/>
    <p:sldId id="269" r:id="rId7"/>
    <p:sldId id="270" r:id="rId8"/>
    <p:sldId id="259" r:id="rId9"/>
    <p:sldId id="271" r:id="rId10"/>
    <p:sldId id="260" r:id="rId11"/>
    <p:sldId id="262" r:id="rId12"/>
    <p:sldId id="263" r:id="rId13"/>
    <p:sldId id="264" r:id="rId14"/>
    <p:sldId id="265" r:id="rId15"/>
    <p:sldId id="273" r:id="rId16"/>
    <p:sldId id="266" r:id="rId17"/>
    <p:sldId id="267" r:id="rId18"/>
    <p:sldId id="268" r:id="rId19"/>
    <p:sldId id="277" r:id="rId20"/>
    <p:sldId id="276" r:id="rId21"/>
    <p:sldId id="278" r:id="rId22"/>
    <p:sldId id="279" r:id="rId23"/>
    <p:sldId id="280" r:id="rId24"/>
    <p:sldId id="281" r:id="rId25"/>
    <p:sldId id="272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863"/>
    <p:restoredTop sz="93097"/>
  </p:normalViewPr>
  <p:slideViewPr>
    <p:cSldViewPr snapToGrid="0" snapToObjects="1">
      <p:cViewPr varScale="1">
        <p:scale>
          <a:sx n="60" d="100"/>
          <a:sy n="60" d="100"/>
        </p:scale>
        <p:origin x="4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tiff>
</file>

<file path=ppt/media/image12.tiff>
</file>

<file path=ppt/media/image13.tif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3.png>
</file>

<file path=ppt/media/image4.PNG>
</file>

<file path=ppt/media/image5.tiff>
</file>

<file path=ppt/media/image6.tiff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5175A0-29FB-CC4D-B47C-2A7D7BBC0F75}" type="datetimeFigureOut">
              <a:rPr lang="en-US" smtClean="0"/>
              <a:t>4/29/17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D95D82-5515-BF4C-9491-A1F11EA964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6460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Andrew</a:t>
            </a:r>
          </a:p>
          <a:p>
            <a:r>
              <a:rPr lang="en-US" dirty="0" smtClean="0"/>
              <a:t>Use Case </a:t>
            </a:r>
            <a:r>
              <a:rPr lang="mr-IN" dirty="0" smtClean="0"/>
              <a:t>–</a:t>
            </a:r>
            <a:r>
              <a:rPr lang="en-US" dirty="0" smtClean="0"/>
              <a:t> level 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D95D82-5515-BF4C-9491-A1F11EA9648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259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Robert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D95D82-5515-BF4C-9491-A1F11EA9648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5316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Robert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D95D82-5515-BF4C-9491-A1F11EA9648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1473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Robert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D95D82-5515-BF4C-9491-A1F11EA9648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6863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Kolten</a:t>
            </a:r>
          </a:p>
          <a:p>
            <a:r>
              <a:rPr lang="en-US" dirty="0" smtClean="0"/>
              <a:t>State</a:t>
            </a:r>
            <a:r>
              <a:rPr lang="en-US" baseline="0" dirty="0" smtClean="0"/>
              <a:t> machine diagram </a:t>
            </a:r>
            <a:r>
              <a:rPr lang="mr-IN" baseline="0" dirty="0" smtClean="0"/>
              <a:t>–</a:t>
            </a:r>
            <a:r>
              <a:rPr lang="en-US" baseline="0" dirty="0" smtClean="0"/>
              <a:t> level 3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D95D82-5515-BF4C-9491-A1F11EA9648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8625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Kolten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D95D82-5515-BF4C-9491-A1F11EA9648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580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Kolten</a:t>
            </a:r>
          </a:p>
          <a:p>
            <a:r>
              <a:rPr lang="en-US" dirty="0" smtClean="0"/>
              <a:t>Add Event Activity Diagram</a:t>
            </a:r>
            <a:r>
              <a:rPr lang="en-US" baseline="0" dirty="0" smtClean="0"/>
              <a:t> </a:t>
            </a:r>
            <a:r>
              <a:rPr lang="mr-IN" baseline="0" dirty="0" smtClean="0"/>
              <a:t>–</a:t>
            </a:r>
            <a:r>
              <a:rPr lang="en-US" baseline="0" dirty="0" smtClean="0"/>
              <a:t> Level 3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D95D82-5515-BF4C-9491-A1F11EA9648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1952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Kolten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D95D82-5515-BF4C-9491-A1F11EA9648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0402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Kolten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D95D82-5515-BF4C-9491-A1F11EA9648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9822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Andrew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D95D82-5515-BF4C-9491-A1F11EA9648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88708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Andrew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D95D82-5515-BF4C-9491-A1F11EA9648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0943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Nick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D95D82-5515-BF4C-9491-A1F11EA9648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72392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Andrew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D95D82-5515-BF4C-9491-A1F11EA9648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66438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Andrew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D95D82-5515-BF4C-9491-A1F11EA9648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6602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Nick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D95D82-5515-BF4C-9491-A1F11EA9648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0626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Nick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D95D82-5515-BF4C-9491-A1F11EA9648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3277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Nick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D95D82-5515-BF4C-9491-A1F11EA9648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2115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Nick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D95D82-5515-BF4C-9491-A1F11EA9648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9969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Robert</a:t>
            </a:r>
          </a:p>
          <a:p>
            <a:r>
              <a:rPr lang="en-US" dirty="0" smtClean="0"/>
              <a:t>Block Diagram </a:t>
            </a:r>
            <a:r>
              <a:rPr lang="mr-IN" dirty="0" smtClean="0"/>
              <a:t>–</a:t>
            </a:r>
            <a:r>
              <a:rPr lang="en-US" dirty="0" smtClean="0"/>
              <a:t> Level 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D95D82-5515-BF4C-9491-A1F11EA9648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1038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Andrew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D95D82-5515-BF4C-9491-A1F11EA9648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1844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Andrew</a:t>
            </a:r>
          </a:p>
          <a:p>
            <a:r>
              <a:rPr lang="en-US" dirty="0" smtClean="0"/>
              <a:t>Class Diagram- Level 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D95D82-5515-BF4C-9491-A1F11EA9648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952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920C7-A5C2-1440-9BF0-D4E808E8DEC1}" type="datetime1">
              <a:rPr lang="en-US" smtClean="0"/>
              <a:t>4/29/17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02612-E4EB-9142-856E-DA6AD599BBB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2FFE9-4EB7-ED4C-AA0B-0216627692DD}" type="datetime1">
              <a:rPr lang="en-US" smtClean="0"/>
              <a:t>4/29/17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02612-E4EB-9142-856E-DA6AD599BBB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C2350-298D-A348-80DE-50A82EEC887E}" type="datetime1">
              <a:rPr lang="en-US" smtClean="0"/>
              <a:t>4/29/17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02612-E4EB-9142-856E-DA6AD599BBB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00AA9-43E1-2845-8C1A-1E82DC475D44}" type="datetime1">
              <a:rPr lang="en-US" smtClean="0"/>
              <a:t>4/29/17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02612-E4EB-9142-856E-DA6AD599BBBD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AF6933-2E19-D841-9A9E-A9EA1DB0272E}" type="datetime1">
              <a:rPr lang="en-US" smtClean="0"/>
              <a:t>4/29/17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02612-E4EB-9142-856E-DA6AD599BBB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EF71B7-72CB-5345-B7D3-9B82E7004AD6}" type="datetime1">
              <a:rPr lang="en-US" smtClean="0"/>
              <a:t>4/29/17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02612-E4EB-9142-856E-DA6AD599BBB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4AB54-43A4-BF4C-B6EE-2208A827F7B2}" type="datetime1">
              <a:rPr lang="en-US" smtClean="0"/>
              <a:t>4/29/17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02612-E4EB-9142-856E-DA6AD599BBB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C9FFC-FEC3-E742-B92A-FA93B15A5C93}" type="datetime1">
              <a:rPr lang="en-US" smtClean="0"/>
              <a:t>4/29/17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02612-E4EB-9142-856E-DA6AD599BBB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20899-3B3B-6C45-87CE-5E3E79335010}" type="datetime1">
              <a:rPr lang="en-US" smtClean="0"/>
              <a:t>4/29/17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02612-E4EB-9142-856E-DA6AD599BBB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2205A-4C42-534B-BE2A-9EAB602B350D}" type="datetime1">
              <a:rPr lang="en-US" smtClean="0"/>
              <a:t>4/29/17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02612-E4EB-9142-856E-DA6AD599BBB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A12A9-D85F-B14D-9B10-FB12B2A61283}" type="datetime1">
              <a:rPr lang="en-US" smtClean="0"/>
              <a:t>4/29/17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02612-E4EB-9142-856E-DA6AD599BBB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DA08B-8E31-A64C-BA2D-F9F04FF42DA6}" type="datetime1">
              <a:rPr lang="en-US" smtClean="0"/>
              <a:t>4/29/17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02612-E4EB-9142-856E-DA6AD599BBB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D105-F7B2-6F49-9F34-CF1820CC2E82}" type="datetime1">
              <a:rPr lang="en-US" smtClean="0"/>
              <a:t>4/29/17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02612-E4EB-9142-856E-DA6AD599BBB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4B2B1-A6E1-6148-A365-CF5454BC2BC0}" type="datetime1">
              <a:rPr lang="en-US" smtClean="0"/>
              <a:t>4/29/17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02612-E4EB-9142-856E-DA6AD599BBB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73727-539D-D943-9E65-DDEF8482D5FF}" type="datetime1">
              <a:rPr lang="en-US" smtClean="0"/>
              <a:t>4/29/17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02612-E4EB-9142-856E-DA6AD599BBB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F2FB4-8E4A-2A4A-A2C7-0C102B41DC43}" type="datetime1">
              <a:rPr lang="en-US" smtClean="0"/>
              <a:t>4/29/17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02612-E4EB-9142-856E-DA6AD599BBB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8384F0-8C05-F74B-ABF3-A5ACF0281C60}" type="datetime1">
              <a:rPr lang="en-US" smtClean="0"/>
              <a:t>4/29/17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02612-E4EB-9142-856E-DA6AD599BBB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D26DB175-302F-834F-A105-01947AA7D0FC}" type="datetime1">
              <a:rPr lang="en-US" smtClean="0"/>
              <a:t>4/29/17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0902612-E4EB-9142-856E-DA6AD599BB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34286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nswers.microsoft.com/" TargetMode="External"/><Relationship Id="rId4" Type="http://schemas.openxmlformats.org/officeDocument/2006/relationships/hyperlink" Target="http://www.stackoverflow.com/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Calendar App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2000" y="3694375"/>
            <a:ext cx="10591799" cy="754025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By: Andrew Sverdrup, Kolten Leffler, Nick DiPinto, Robert Velarde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9866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86283" y="481806"/>
            <a:ext cx="2628761" cy="132556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Class Diagram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1884"/>
          <a:stretch/>
        </p:blipFill>
        <p:spPr>
          <a:xfrm>
            <a:off x="2274849" y="0"/>
            <a:ext cx="9917151" cy="68580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-2098963" y="6356349"/>
            <a:ext cx="2743200" cy="365125"/>
          </a:xfrm>
        </p:spPr>
        <p:txBody>
          <a:bodyPr/>
          <a:lstStyle/>
          <a:p>
            <a:fld id="{60902612-E4EB-9142-856E-DA6AD599BBBD}" type="slidenum">
              <a:rPr lang="en-US" sz="1800" smtClean="0"/>
              <a:t>10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073447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b="2716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33210" y="474585"/>
            <a:ext cx="3436340" cy="1325563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Add Event ISD </a:t>
            </a:r>
            <a:r>
              <a:rPr lang="mr-IN" dirty="0" smtClean="0">
                <a:solidFill>
                  <a:schemeClr val="bg1"/>
                </a:solidFill>
              </a:rPr>
              <a:t>–</a:t>
            </a:r>
            <a:r>
              <a:rPr lang="en-US" dirty="0" smtClean="0">
                <a:solidFill>
                  <a:schemeClr val="bg1"/>
                </a:solidFill>
              </a:rPr>
              <a:t> Level 2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02612-E4EB-9142-856E-DA6AD599BBBD}" type="slidenum">
              <a:rPr lang="en-US" sz="1800" smtClean="0">
                <a:solidFill>
                  <a:schemeClr val="bg1"/>
                </a:solidFill>
              </a:rPr>
              <a:t>11</a:t>
            </a:fld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8603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851055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10184" y="474728"/>
            <a:ext cx="3181816" cy="1325563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Modify </a:t>
            </a:r>
            <a:r>
              <a:rPr lang="en-US" dirty="0">
                <a:solidFill>
                  <a:schemeClr val="bg1"/>
                </a:solidFill>
              </a:rPr>
              <a:t>Event ISD </a:t>
            </a:r>
            <a:r>
              <a:rPr lang="mr-IN" dirty="0">
                <a:solidFill>
                  <a:schemeClr val="bg1"/>
                </a:solidFill>
              </a:rPr>
              <a:t>–</a:t>
            </a:r>
            <a:r>
              <a:rPr lang="en-US" dirty="0">
                <a:solidFill>
                  <a:schemeClr val="bg1"/>
                </a:solidFill>
              </a:rPr>
              <a:t> Level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02612-E4EB-9142-856E-DA6AD599BBBD}" type="slidenum">
              <a:rPr lang="en-US" sz="1800" smtClean="0">
                <a:solidFill>
                  <a:schemeClr val="bg1"/>
                </a:solidFill>
              </a:rPr>
              <a:t>12</a:t>
            </a:fld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3677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8467"/>
            <a:ext cx="12192000" cy="823861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77093" y="500062"/>
            <a:ext cx="3114908" cy="1325563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Delete </a:t>
            </a:r>
            <a:r>
              <a:rPr lang="en-US" dirty="0">
                <a:solidFill>
                  <a:schemeClr val="bg1"/>
                </a:solidFill>
              </a:rPr>
              <a:t>Event ISD </a:t>
            </a:r>
            <a:r>
              <a:rPr lang="mr-IN" dirty="0">
                <a:solidFill>
                  <a:schemeClr val="bg1"/>
                </a:solidFill>
              </a:rPr>
              <a:t>–</a:t>
            </a:r>
            <a:r>
              <a:rPr lang="en-US" dirty="0">
                <a:solidFill>
                  <a:schemeClr val="bg1"/>
                </a:solidFill>
              </a:rPr>
              <a:t> Level 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02612-E4EB-9142-856E-DA6AD599BBBD}" type="slidenum">
              <a:rPr lang="en-US" sz="1800" smtClean="0">
                <a:solidFill>
                  <a:schemeClr val="bg1"/>
                </a:solidFill>
              </a:rPr>
              <a:t>13</a:t>
            </a:fld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8391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453" y="0"/>
            <a:ext cx="10177475" cy="6858000"/>
          </a:xfrm>
          <a:prstGeom prst="rect">
            <a:avLst/>
          </a:prstGeom>
        </p:spPr>
      </p:pic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9192491" y="6328641"/>
            <a:ext cx="2743200" cy="365125"/>
          </a:xfrm>
        </p:spPr>
        <p:txBody>
          <a:bodyPr/>
          <a:lstStyle/>
          <a:p>
            <a:fld id="{60902612-E4EB-9142-856E-DA6AD599BBBD}" type="slidenum">
              <a:rPr lang="en-US" sz="1800" smtClean="0"/>
              <a:t>14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928828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4968"/>
            <a:ext cx="12192000" cy="6211382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02612-E4EB-9142-856E-DA6AD599BBBD}" type="slidenum">
              <a:rPr lang="en-US" sz="1800" smtClean="0"/>
              <a:t>15</a:t>
            </a:fld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271507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02612-E4EB-9142-856E-DA6AD599BBBD}" type="slidenum">
              <a:rPr lang="en-US" sz="1800" smtClean="0"/>
              <a:t>16</a:t>
            </a:fld>
            <a:endParaRPr lang="en-US" sz="1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36563"/>
            <a:ext cx="12192000" cy="5456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950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0287" y="0"/>
            <a:ext cx="9931426" cy="6847623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956963" y="6314786"/>
            <a:ext cx="2743200" cy="365125"/>
          </a:xfrm>
        </p:spPr>
        <p:txBody>
          <a:bodyPr/>
          <a:lstStyle/>
          <a:p>
            <a:fld id="{60902612-E4EB-9142-856E-DA6AD599BBBD}" type="slidenum">
              <a:rPr lang="en-US" sz="1800" smtClean="0"/>
              <a:t>17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895050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0000" y="0"/>
            <a:ext cx="10062673" cy="6858000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943109" y="6334919"/>
            <a:ext cx="2743200" cy="365125"/>
          </a:xfrm>
        </p:spPr>
        <p:txBody>
          <a:bodyPr/>
          <a:lstStyle/>
          <a:p>
            <a:fld id="{60902612-E4EB-9142-856E-DA6AD599BBBD}" type="slidenum">
              <a:rPr lang="en-US" sz="1800" smtClean="0"/>
              <a:t>18</a:t>
            </a:fld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057712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9100" y="2623415"/>
            <a:ext cx="10515600" cy="1325563"/>
          </a:xfrm>
        </p:spPr>
        <p:txBody>
          <a:bodyPr/>
          <a:lstStyle/>
          <a:p>
            <a:pPr algn="ctr"/>
            <a:r>
              <a:rPr lang="en-US" smtClean="0"/>
              <a:t>Prototype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02612-E4EB-9142-856E-DA6AD599BBB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11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65125"/>
            <a:ext cx="2401641" cy="132556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Use Case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1641" y="-13494"/>
            <a:ext cx="9790359" cy="6871494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-2046249" y="6384059"/>
            <a:ext cx="2743200" cy="365125"/>
          </a:xfrm>
        </p:spPr>
        <p:txBody>
          <a:bodyPr/>
          <a:lstStyle/>
          <a:p>
            <a:fld id="{60902612-E4EB-9142-856E-DA6AD599BBBD}" type="slidenum">
              <a:rPr lang="en-US" sz="1800" smtClean="0"/>
              <a:t>2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697244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492" y="0"/>
            <a:ext cx="10720306" cy="68580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02612-E4EB-9142-856E-DA6AD599BBBD}" type="slidenum">
              <a:rPr lang="en-US" sz="1800" smtClean="0">
                <a:solidFill>
                  <a:schemeClr val="bg1"/>
                </a:solidFill>
              </a:rPr>
              <a:t>20</a:t>
            </a:fld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6218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2437" y="-7281"/>
            <a:ext cx="9516335" cy="6865281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02612-E4EB-9142-856E-DA6AD599BBBD}" type="slidenum">
              <a:rPr lang="en-US" sz="1800" smtClean="0">
                <a:solidFill>
                  <a:schemeClr val="tx1"/>
                </a:solidFill>
              </a:rPr>
              <a:t>21</a:t>
            </a:fld>
            <a:endParaRPr lang="en-US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347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575" y="2371726"/>
            <a:ext cx="10981009" cy="329207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02612-E4EB-9142-856E-DA6AD599BBBD}" type="slidenum">
              <a:rPr lang="en-US" sz="1800" smtClean="0"/>
              <a:t>22</a:t>
            </a:fld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473070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</a:t>
            </a:r>
            <a:r>
              <a:rPr lang="en-US" dirty="0" err="1" smtClean="0"/>
              <a:t>odecov.io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14590"/>
            <a:ext cx="12192000" cy="4417857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02612-E4EB-9142-856E-DA6AD599BBBD}" type="slidenum">
              <a:rPr lang="en-US" sz="1800" smtClean="0"/>
              <a:t>23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777226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 Event JUnit Test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2845" y="1457325"/>
            <a:ext cx="7300410" cy="5400675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02612-E4EB-9142-856E-DA6AD599BBBD}" type="slidenum">
              <a:rPr lang="en-US" sz="1800" smtClean="0"/>
              <a:t>24</a:t>
            </a:fld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305541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1999" cy="6858000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624891"/>
            <a:ext cx="4549698" cy="1325563"/>
          </a:xfrm>
        </p:spPr>
        <p:txBody>
          <a:bodyPr>
            <a:normAutofit fontScale="90000"/>
          </a:bodyPr>
          <a:lstStyle/>
          <a:p>
            <a:r>
              <a:rPr lang="en-US" smtClean="0">
                <a:solidFill>
                  <a:schemeClr val="bg1"/>
                </a:solidFill>
              </a:rPr>
              <a:t>Deployment Diagram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02612-E4EB-9142-856E-DA6AD599BBBD}" type="slidenum">
              <a:rPr lang="en-US" sz="1800" smtClean="0">
                <a:solidFill>
                  <a:schemeClr val="bg1"/>
                </a:solidFill>
              </a:rPr>
              <a:t>25</a:t>
            </a:fld>
            <a:endParaRPr lang="en-US" sz="18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1212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Capability 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/>
              <a:t>The application shall display dates in a monthly format.</a:t>
            </a:r>
          </a:p>
          <a:p>
            <a:pPr lvl="0"/>
            <a:r>
              <a:rPr lang="en-US" dirty="0"/>
              <a:t>The application shall display an event list for a date upon user request.</a:t>
            </a:r>
          </a:p>
          <a:p>
            <a:pPr lvl="0"/>
            <a:r>
              <a:rPr lang="en-US" dirty="0"/>
              <a:t>The application shall display event information for an event upon user request.</a:t>
            </a:r>
          </a:p>
          <a:p>
            <a:pPr lvl="0"/>
            <a:r>
              <a:rPr lang="en-US" dirty="0"/>
              <a:t>Event information shall consist of an event title, start time (time and date), end time (time and date), and any additional notes about the </a:t>
            </a:r>
            <a:r>
              <a:rPr lang="en-US" dirty="0" smtClean="0"/>
              <a:t>event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02612-E4EB-9142-856E-DA6AD599BBBD}" type="slidenum">
              <a:rPr lang="en-US" sz="1800" smtClean="0"/>
              <a:t>3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55119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Capability Requirements cont.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0000" y="1574878"/>
            <a:ext cx="10233800" cy="4803620"/>
          </a:xfrm>
        </p:spPr>
        <p:txBody>
          <a:bodyPr>
            <a:noAutofit/>
          </a:bodyPr>
          <a:lstStyle/>
          <a:p>
            <a:pPr lvl="0"/>
            <a:r>
              <a:rPr lang="en-US" sz="2400" dirty="0"/>
              <a:t>The application shall send reminders to users concerning upcoming events using the following mediums:</a:t>
            </a:r>
          </a:p>
          <a:p>
            <a:pPr lvl="1"/>
            <a:r>
              <a:rPr lang="en-US" dirty="0"/>
              <a:t>email</a:t>
            </a:r>
          </a:p>
          <a:p>
            <a:pPr lvl="1"/>
            <a:r>
              <a:rPr lang="en-US" dirty="0"/>
              <a:t>SMS text message</a:t>
            </a:r>
          </a:p>
          <a:p>
            <a:pPr lvl="1"/>
            <a:r>
              <a:rPr lang="en-US" dirty="0"/>
              <a:t>OS notification</a:t>
            </a:r>
          </a:p>
          <a:p>
            <a:pPr lvl="0"/>
            <a:r>
              <a:rPr lang="en-US" sz="2400" dirty="0"/>
              <a:t>The application shall add, remove, or edit an event upon user request.</a:t>
            </a:r>
          </a:p>
          <a:p>
            <a:pPr lvl="0"/>
            <a:r>
              <a:rPr lang="en-US" sz="2400" dirty="0"/>
              <a:t>The application shall display all events in a category upon user request</a:t>
            </a:r>
            <a:r>
              <a:rPr lang="en-US" sz="2400" dirty="0" smtClean="0"/>
              <a:t>.</a:t>
            </a:r>
          </a:p>
          <a:p>
            <a:pPr lvl="0"/>
            <a:r>
              <a:rPr lang="en-US" sz="2400" dirty="0" smtClean="0"/>
              <a:t>The </a:t>
            </a:r>
            <a:r>
              <a:rPr lang="en-US" sz="2400" dirty="0"/>
              <a:t>application shall export calendars and events to a .</a:t>
            </a:r>
            <a:r>
              <a:rPr lang="en-US" sz="2400" dirty="0" err="1"/>
              <a:t>ics</a:t>
            </a:r>
            <a:r>
              <a:rPr lang="en-US" sz="2400" dirty="0"/>
              <a:t> file upon user request.</a:t>
            </a:r>
          </a:p>
          <a:p>
            <a:pPr lvl="0"/>
            <a:r>
              <a:rPr lang="en-US" sz="2400" dirty="0"/>
              <a:t>The application shall allow users to import events from Facebook to the calendar</a:t>
            </a:r>
            <a:r>
              <a:rPr lang="en-US" sz="2400" dirty="0" smtClean="0"/>
              <a:t>.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02612-E4EB-9142-856E-DA6AD599BBBD}" type="slidenum">
              <a:rPr lang="en-US" sz="1800" smtClean="0"/>
              <a:t>4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931918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Capability Requirements cont.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lvl="0"/>
            <a:r>
              <a:rPr lang="en-US" dirty="0"/>
              <a:t>The application shall import .</a:t>
            </a:r>
            <a:r>
              <a:rPr lang="en-US" dirty="0" err="1"/>
              <a:t>ics</a:t>
            </a:r>
            <a:r>
              <a:rPr lang="en-US" dirty="0"/>
              <a:t> files containing event information to the calendar upon user request.</a:t>
            </a:r>
          </a:p>
          <a:p>
            <a:pPr lvl="0"/>
            <a:r>
              <a:rPr lang="en-US" dirty="0"/>
              <a:t>The application shall display the date, time, and title for each reminder scheduled within the next 7 days on the applications home screen. </a:t>
            </a:r>
          </a:p>
          <a:p>
            <a:pPr lvl="0"/>
            <a:r>
              <a:rPr lang="en-US" dirty="0"/>
              <a:t>The application shall display the title and start time for each event scheduled for the current day inside the applications home screen. </a:t>
            </a:r>
          </a:p>
          <a:p>
            <a:pPr lvl="0"/>
            <a:r>
              <a:rPr lang="en-US" dirty="0"/>
              <a:t>The application home screen shall highlight the current day inside the calendar.</a:t>
            </a:r>
          </a:p>
          <a:p>
            <a:pPr lvl="0"/>
            <a:r>
              <a:rPr lang="en-US" dirty="0"/>
              <a:t>The application home screen shall allow users to change the current month displayed on the home screen.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02612-E4EB-9142-856E-DA6AD599BBBD}" type="slidenum">
              <a:rPr lang="en-US" sz="1800" smtClean="0"/>
              <a:t>5</a:t>
            </a:fld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7004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The application shall run on the following operating systems.</a:t>
            </a:r>
          </a:p>
          <a:p>
            <a:pPr lvl="1"/>
            <a:r>
              <a:rPr lang="en-US" dirty="0"/>
              <a:t>Windows 7/10</a:t>
            </a:r>
          </a:p>
          <a:p>
            <a:pPr lvl="1"/>
            <a:r>
              <a:rPr lang="en-US" dirty="0"/>
              <a:t>Mac OS X</a:t>
            </a:r>
          </a:p>
          <a:p>
            <a:pPr lvl="1"/>
            <a:r>
              <a:rPr lang="en-US" dirty="0"/>
              <a:t>Linux</a:t>
            </a:r>
          </a:p>
          <a:p>
            <a:pPr lvl="0"/>
            <a:r>
              <a:rPr lang="en-US" dirty="0"/>
              <a:t>The system needs at least 1 GB of RAM.</a:t>
            </a:r>
          </a:p>
          <a:p>
            <a:pPr lvl="0"/>
            <a:r>
              <a:rPr lang="en-US" dirty="0"/>
              <a:t>The system needs a CPU of </a:t>
            </a:r>
            <a:r>
              <a:rPr lang="en-US" dirty="0" smtClean="0"/>
              <a:t>i3 or </a:t>
            </a:r>
            <a:r>
              <a:rPr lang="en-US" dirty="0"/>
              <a:t>better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02612-E4EB-9142-856E-DA6AD599BBBD}" type="slidenum">
              <a:rPr lang="en-US" sz="1800" smtClean="0"/>
              <a:t>6</a:t>
            </a:fld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60744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Performance 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0"/>
            <a:r>
              <a:rPr lang="en-US" dirty="0"/>
              <a:t>The application shall import and export .</a:t>
            </a:r>
            <a:r>
              <a:rPr lang="en-US" dirty="0" err="1"/>
              <a:t>ics</a:t>
            </a:r>
            <a:r>
              <a:rPr lang="en-US" dirty="0"/>
              <a:t> files not exceeding a size of 10 MB</a:t>
            </a:r>
            <a:r>
              <a:rPr lang="en-US" baseline="30000" dirty="0"/>
              <a:t>1</a:t>
            </a:r>
            <a:r>
              <a:rPr lang="en-US" dirty="0"/>
              <a:t>.</a:t>
            </a:r>
          </a:p>
          <a:p>
            <a:pPr lvl="0"/>
            <a:r>
              <a:rPr lang="en-US" dirty="0"/>
              <a:t>The application shall use no more than 200 MB of RAM</a:t>
            </a:r>
            <a:r>
              <a:rPr lang="en-US" baseline="30000" dirty="0"/>
              <a:t>2</a:t>
            </a:r>
            <a:r>
              <a:rPr lang="en-US" dirty="0"/>
              <a:t>.</a:t>
            </a:r>
          </a:p>
          <a:p>
            <a:pPr lvl="0"/>
            <a:r>
              <a:rPr lang="en-US" dirty="0"/>
              <a:t>The size of the application shall not exceed 100 MB of storage</a:t>
            </a:r>
            <a:r>
              <a:rPr lang="en-US" baseline="30000" dirty="0"/>
              <a:t>3</a:t>
            </a:r>
            <a:r>
              <a:rPr lang="en-US" dirty="0"/>
              <a:t>.</a:t>
            </a:r>
          </a:p>
          <a:p>
            <a:endParaRPr lang="en-US" sz="2200" b="1" dirty="0" smtClean="0"/>
          </a:p>
          <a:p>
            <a:r>
              <a:rPr lang="en-US" sz="2200" b="1" dirty="0" smtClean="0"/>
              <a:t>Footnotes</a:t>
            </a:r>
            <a:r>
              <a:rPr lang="en-US" sz="2200" b="1" dirty="0"/>
              <a:t>:</a:t>
            </a:r>
            <a:endParaRPr lang="en-US" sz="2200" dirty="0"/>
          </a:p>
          <a:p>
            <a:pPr lvl="0"/>
            <a:r>
              <a:rPr lang="en-US" sz="2200" dirty="0"/>
              <a:t>Value found from research that was readily available from </a:t>
            </a:r>
            <a:r>
              <a:rPr lang="en-US" sz="2200" u="sng" dirty="0">
                <a:hlinkClick r:id="rId3"/>
              </a:rPr>
              <a:t>www.answers.microsoft.com</a:t>
            </a:r>
            <a:r>
              <a:rPr lang="en-US" sz="2200" dirty="0"/>
              <a:t> </a:t>
            </a:r>
          </a:p>
          <a:p>
            <a:pPr lvl="0"/>
            <a:r>
              <a:rPr lang="en-US" sz="2200" dirty="0"/>
              <a:t>Value found from research that was readily available from </a:t>
            </a:r>
            <a:r>
              <a:rPr lang="en-US" sz="2200" u="sng" dirty="0">
                <a:hlinkClick r:id="rId4"/>
              </a:rPr>
              <a:t>www.stackoverflow.com</a:t>
            </a:r>
            <a:endParaRPr lang="en-US" sz="2200" dirty="0"/>
          </a:p>
          <a:p>
            <a:pPr lvl="0"/>
            <a:r>
              <a:rPr lang="en-US" sz="2200" dirty="0"/>
              <a:t>Value found from comparing to application size of Calendar application on Mac laptop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02612-E4EB-9142-856E-DA6AD599BBBD}" type="slidenum">
              <a:rPr lang="en-US" sz="1800" smtClean="0"/>
              <a:t>7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714445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53613"/>
            <a:ext cx="4877670" cy="1325563"/>
          </a:xfrm>
        </p:spPr>
        <p:txBody>
          <a:bodyPr>
            <a:normAutofit/>
          </a:bodyPr>
          <a:lstStyle/>
          <a:p>
            <a:r>
              <a:rPr lang="en-US" dirty="0" smtClean="0"/>
              <a:t>Block Diagram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7670" y="0"/>
            <a:ext cx="7314330" cy="6858000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-1988127" y="6342495"/>
            <a:ext cx="2743200" cy="365125"/>
          </a:xfrm>
        </p:spPr>
        <p:txBody>
          <a:bodyPr/>
          <a:lstStyle/>
          <a:p>
            <a:fld id="{60902612-E4EB-9142-856E-DA6AD599BBBD}" type="slidenum">
              <a:rPr lang="en-US" sz="1800" smtClean="0"/>
              <a:t>8</a:t>
            </a:fld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041532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Use Case to Req. Tracing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9478" y="1033742"/>
            <a:ext cx="9393044" cy="5824258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02612-E4EB-9142-856E-DA6AD599BBBD}" type="slidenum">
              <a:rPr lang="en-US" sz="1800" smtClean="0"/>
              <a:t>9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008775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Depth</Template>
  <TotalTime>390</TotalTime>
  <Words>517</Words>
  <Application>Microsoft Macintosh PowerPoint</Application>
  <PresentationFormat>Widescreen</PresentationFormat>
  <Paragraphs>121</Paragraphs>
  <Slides>25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Calibri</vt:lpstr>
      <vt:lpstr>Corbel</vt:lpstr>
      <vt:lpstr>Mangal</vt:lpstr>
      <vt:lpstr>Arial</vt:lpstr>
      <vt:lpstr>Depth</vt:lpstr>
      <vt:lpstr>Calendar App</vt:lpstr>
      <vt:lpstr>Use Case </vt:lpstr>
      <vt:lpstr>Capability Requirements</vt:lpstr>
      <vt:lpstr>Capability Requirements cont.</vt:lpstr>
      <vt:lpstr>Capability Requirements cont.</vt:lpstr>
      <vt:lpstr>System Requirements</vt:lpstr>
      <vt:lpstr>Performance Requirements</vt:lpstr>
      <vt:lpstr>Block Diagram</vt:lpstr>
      <vt:lpstr>Use Case to Req. Tracing</vt:lpstr>
      <vt:lpstr>Class Diagram</vt:lpstr>
      <vt:lpstr>Add Event ISD – Level 2</vt:lpstr>
      <vt:lpstr>Modify Event ISD – Level 2</vt:lpstr>
      <vt:lpstr>Delete Event ISD – Level 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Prototype</vt:lpstr>
      <vt:lpstr>PowerPoint Presentation</vt:lpstr>
      <vt:lpstr>PowerPoint Presentation</vt:lpstr>
      <vt:lpstr>Testing</vt:lpstr>
      <vt:lpstr>codecov.io</vt:lpstr>
      <vt:lpstr>Add Event JUnit Test</vt:lpstr>
      <vt:lpstr>Deployment Diagram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Calendar App</dc:title>
  <dc:creator>Andrew Sverdrup</dc:creator>
  <cp:lastModifiedBy>Andrew Sverdrup</cp:lastModifiedBy>
  <cp:revision>55</cp:revision>
  <dcterms:created xsi:type="dcterms:W3CDTF">2017-04-28T16:31:18Z</dcterms:created>
  <dcterms:modified xsi:type="dcterms:W3CDTF">2017-04-29T19:18:49Z</dcterms:modified>
</cp:coreProperties>
</file>

<file path=docProps/thumbnail.jpeg>
</file>